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3F94B-A4B9-47FE-A3AB-1BF5CB8DF99E}" v="103" dt="2025-05-03T12:12:00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D45EE-5FF3-DFB8-B665-A04A90ECD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5D49A1-4B74-3348-446B-7F931ED65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649E18-C9BA-1D43-442B-B670862A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9B1BF-0A4A-E0AA-E344-CACED733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4C1196-3E84-79EF-9F00-47EDCFC0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92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AE21A-1F75-2321-AACD-9F35BD5F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A8938A-ED75-E778-CE24-3F1913BEB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228BC5-FCF5-9529-ECC8-F23548BA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55AF08-545E-A2D2-E875-8AC8AD6B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7FC517-4813-CE8F-17AD-E734F98E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B6A202-D919-1F5F-343B-A3C413A4E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B79FAE-42B2-4FBA-9A4B-C66DC5915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AC01A0-D2B8-19A3-7438-6F996B53A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CE9866-EF7E-BFEF-56BC-B2B7BA70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C75F81-6981-835A-26D0-359EFF1C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7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0A8B8-42C0-5D80-B7F0-93751B76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120BD1-1A0E-D566-41BC-C6247C269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E76792-EEAB-2A98-6F51-07B75EFB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AA94F0-786A-5B8B-9D2D-021F3AC9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3713DD-336C-B8AA-4BF1-B108A3B9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62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E27EF-AD06-A105-3E6B-FBC83CE1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C2070D-D0F7-B55C-2F2C-02721F246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4BA59C-5243-17AA-0FFD-97887CA9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0F0BA6-80DF-F826-E6BF-F11B981E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1DCD68-D487-DDDE-070C-7CEE1E62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64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CE549-A189-70AE-9340-96CA4437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BCE9D-F708-160E-02E1-82DB68F8C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0C4DAA-F2BC-85F9-C9AA-D5A0B1A50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F86960-1878-36C2-EDD5-2018FF92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C950CA-2E8E-44C7-E08F-BFC9F47C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130D42-D14E-340F-B987-F925A66F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6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1A40A-4E12-3525-1439-380EA302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4CAC5E-E6D0-13FB-3622-7A9A630CC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6BC187-E110-A356-FAF7-DF9267C80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145936-600C-DA43-951A-52091940F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BD530-10D6-8444-D909-9E4489AF0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E9FE69-56C2-588D-28B5-9BE72781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DEDE11-014E-D7D3-7D7C-F2E7507D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04D701-0632-C5B8-9E0A-4EFE4780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9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59FCA-FF04-F48A-C71F-F79173A7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4ADE01-0BF9-804E-9D09-179D957A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431EAA-6945-DB14-A2FD-3B655037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4F1747-177D-45EC-E7C3-42B8B9DC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90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3074A0-5E8F-FF77-1B92-D1FDEC132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DAB73A-0785-1C79-58D5-EEB4733B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C6B402-00F8-CCEE-1150-344421B5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58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5856A-687D-009D-727A-FF17BA08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C7CA18-5059-9BA7-90F3-1815AE9A8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6EB9E6-9716-F8C3-AE70-D8D04F9E2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19E2DF-C3BF-3B22-BEAF-E0191073F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991961-C02E-67BD-F79F-CAC052BA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65E4F9-CBB9-5F05-EE2C-C0779906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0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C5F16-4F25-69CD-2E07-EC1966DD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DFD9E3-3378-23BF-54AC-F88DBE739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30F960-6B3B-E988-EB6F-33A493B65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CF2466-A00D-0FC4-A0B9-C076508B3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4C4DD3-3B28-A32E-AC15-C315F688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0D8FC0-772A-36E3-CDB6-17EFC5DB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62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690C51-3108-4D7E-3B8D-8A4389BB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C5FADD-A5A8-3FCA-A415-49893C8A2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32E9FA-DC72-9B76-F1A8-AEF0B67F9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170FF-1F62-4250-B419-36AB5CE99451}" type="datetimeFigureOut">
              <a:rPr lang="zh-CN" altLang="en-US" smtClean="0"/>
              <a:t>2025/5/3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0FEDCA-1FA5-7117-14A4-DE0FB4152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9FF6D1-5B90-FF38-AD25-FA07D2671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E19C3-081A-4785-B80A-3A4624157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14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9DBAD-9997-37EC-AA9C-F91212006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生活类</a:t>
            </a:r>
          </a:p>
        </p:txBody>
      </p:sp>
    </p:spTree>
    <p:extLst>
      <p:ext uri="{BB962C8B-B14F-4D97-AF65-F5344CB8AC3E}">
        <p14:creationId xmlns:p14="http://schemas.microsoft.com/office/powerpoint/2010/main" val="3406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5E59A-FE07-2B76-5AF4-A26B50D12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FF7AE27-7180-E29C-BEBD-117BA3664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60" y="69190"/>
            <a:ext cx="10515600" cy="5341468"/>
          </a:xfrm>
        </p:spPr>
        <p:txBody>
          <a:bodyPr>
            <a:noAutofit/>
          </a:bodyPr>
          <a:lstStyle/>
          <a:p>
            <a:pPr>
              <a:lnSpc>
                <a:spcPts val="1680"/>
              </a:lnSpc>
            </a:pPr>
            <a:r>
              <a:rPr lang="zh-CN" altLang="en-US" sz="1300" dirty="0"/>
              <a:t>娱乐场所类</a:t>
            </a:r>
            <a:r>
              <a:rPr lang="zh-CN" altLang="en-US" sz="1300" b="1" dirty="0"/>
              <a:t>重点关注</a:t>
            </a:r>
            <a:r>
              <a:rPr lang="zh-CN" altLang="en-US" sz="1300" dirty="0"/>
              <a:t>：安全情况，卫生情况，体验情况等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zh-CN" altLang="en-US" sz="1300" b="1" dirty="0"/>
              <a:t>评估安全性</a:t>
            </a:r>
            <a:endParaRPr lang="en-US" altLang="zh-CN" sz="1300" b="1" dirty="0"/>
          </a:p>
          <a:p>
            <a:pPr marL="0" indent="0">
              <a:lnSpc>
                <a:spcPts val="1680"/>
              </a:lnSpc>
              <a:buNone/>
            </a:pPr>
            <a:r>
              <a:rPr lang="zh-CN" altLang="en-US" sz="1300" dirty="0"/>
              <a:t>一、官方在线查询平台 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zh-CN" altLang="en-US" sz="1300" dirty="0"/>
              <a:t> </a:t>
            </a:r>
            <a:r>
              <a:rPr lang="en-US" altLang="zh-CN" sz="1300" dirty="0"/>
              <a:t>1. </a:t>
            </a:r>
            <a:r>
              <a:rPr lang="zh-CN" altLang="en-US" sz="1300" dirty="0"/>
              <a:t>国家企业信用信息公示系统    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zh-CN" altLang="en-US" sz="1300" dirty="0"/>
              <a:t>  </a:t>
            </a:r>
            <a:r>
              <a:rPr lang="en-US" altLang="zh-CN" sz="1300" dirty="0"/>
              <a:t>• </a:t>
            </a:r>
            <a:r>
              <a:rPr lang="zh-CN" altLang="en-US" sz="1300" dirty="0"/>
              <a:t>查询方式：登录系统官网，输入场所名称或统一社会信用代码，即可获取企业登记信息，包括营业执照状态、经营范围、法定代表人等。      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en-US" altLang="zh-CN" sz="1300" dirty="0"/>
              <a:t>2. </a:t>
            </a:r>
            <a:r>
              <a:rPr lang="zh-CN" altLang="en-US" sz="1300" dirty="0"/>
              <a:t>地方政务服务平台      </a:t>
            </a:r>
            <a:r>
              <a:rPr lang="en-US" altLang="zh-CN" sz="1300" dirty="0"/>
              <a:t>• </a:t>
            </a:r>
            <a:r>
              <a:rPr lang="zh-CN" altLang="en-US" sz="1300" dirty="0"/>
              <a:t>查询方式：部分地区提供本地化查询服务（如北京通</a:t>
            </a:r>
            <a:r>
              <a:rPr lang="en-US" altLang="zh-CN" sz="1300" dirty="0"/>
              <a:t>APP</a:t>
            </a:r>
            <a:r>
              <a:rPr lang="zh-CN" altLang="en-US" sz="1300" dirty="0"/>
              <a:t>的“娱乐场所营业资格查询”功能），可结合企业信用信息公示系统使用。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zh-CN" altLang="en-US" sz="1300" dirty="0"/>
              <a:t>二、实地核查  </a:t>
            </a:r>
            <a:endParaRPr lang="en-US" altLang="zh-CN" sz="1300" dirty="0"/>
          </a:p>
          <a:p>
            <a:pPr marL="342900" indent="-342900">
              <a:lnSpc>
                <a:spcPts val="1680"/>
              </a:lnSpc>
              <a:buAutoNum type="arabicPeriod"/>
            </a:pPr>
            <a:r>
              <a:rPr lang="zh-CN" altLang="en-US" sz="1300" dirty="0"/>
              <a:t>显性标识检查     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en-US" altLang="zh-CN" sz="1300" dirty="0"/>
              <a:t>• </a:t>
            </a:r>
            <a:r>
              <a:rPr lang="zh-CN" altLang="en-US" sz="1300" dirty="0"/>
              <a:t>法律依据：根据</a:t>
            </a:r>
            <a:r>
              <a:rPr lang="en-US" altLang="zh-CN" sz="1300" dirty="0"/>
              <a:t>《</a:t>
            </a:r>
            <a:r>
              <a:rPr lang="zh-CN" altLang="en-US" sz="1300" dirty="0"/>
              <a:t>中华人民共和国公司法</a:t>
            </a:r>
            <a:r>
              <a:rPr lang="en-US" altLang="zh-CN" sz="1300" dirty="0"/>
              <a:t>》</a:t>
            </a:r>
            <a:r>
              <a:rPr lang="zh-CN" altLang="en-US" sz="1300" dirty="0"/>
              <a:t>，营业执照正本应置于经营场所醒目位置。      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en-US" altLang="zh-CN" sz="1300" dirty="0"/>
              <a:t>• </a:t>
            </a:r>
            <a:r>
              <a:rPr lang="zh-CN" altLang="en-US" sz="1300" dirty="0"/>
              <a:t>操作要点：尽量选择连锁品牌，直接前往场所，查看是否在显眼位置悬挂营业执照，并核对信息是否与场所名称、地址一致。 </a:t>
            </a:r>
            <a:endParaRPr lang="en-US" altLang="zh-CN" sz="1300" dirty="0"/>
          </a:p>
          <a:p>
            <a:pPr marL="342900" indent="-342900">
              <a:lnSpc>
                <a:spcPts val="1680"/>
              </a:lnSpc>
              <a:buAutoNum type="arabicPeriod" startAt="2"/>
            </a:pPr>
            <a:r>
              <a:rPr lang="zh-CN" altLang="en-US" sz="1300" dirty="0"/>
              <a:t>证照公示情况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en-US" altLang="zh-CN" sz="1300" dirty="0"/>
              <a:t>     </a:t>
            </a:r>
            <a:r>
              <a:rPr lang="zh-CN" altLang="en-US" sz="1300" dirty="0"/>
              <a:t>除营业执照外，娱乐场所还需公示</a:t>
            </a:r>
            <a:r>
              <a:rPr lang="en-US" altLang="zh-CN" sz="1300" dirty="0"/>
              <a:t>《</a:t>
            </a:r>
            <a:r>
              <a:rPr lang="zh-CN" altLang="en-US" sz="1300" dirty="0"/>
              <a:t>娱乐经营许可证</a:t>
            </a:r>
            <a:r>
              <a:rPr lang="en-US" altLang="zh-CN" sz="1300" dirty="0"/>
              <a:t>》</a:t>
            </a:r>
            <a:r>
              <a:rPr lang="zh-CN" altLang="en-US" sz="1300" dirty="0"/>
              <a:t>等专项许可文件。若场所无法提供或公示信息不完整，可能存在违规经营风险。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zh-CN" altLang="en-US" sz="1300" dirty="0"/>
              <a:t>三、官方渠道核实  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zh-CN" altLang="en-US" sz="1300" dirty="0"/>
              <a:t>工商行政管理部门</a:t>
            </a:r>
            <a:r>
              <a:rPr lang="en-US" altLang="zh-CN" sz="1300" dirty="0"/>
              <a:t>/</a:t>
            </a:r>
            <a:r>
              <a:rPr lang="zh-CN" altLang="en-US" sz="1300" dirty="0"/>
              <a:t>文化市场监管部门咨询核查      拨打当地工商部门或文化市场监管部门咨询电话，或前往办事窗口，提供场所名称、地址等信息，申请查询其证照核发和年检状态。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zh-CN" altLang="en-US" sz="1300" dirty="0"/>
              <a:t>四、第三方数据平台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zh-CN" altLang="en-US" sz="1300" dirty="0"/>
              <a:t>企查查</a:t>
            </a:r>
            <a:r>
              <a:rPr lang="en-US" altLang="zh-CN" sz="1300" dirty="0"/>
              <a:t>/</a:t>
            </a:r>
            <a:r>
              <a:rPr lang="zh-CN" altLang="en-US" sz="1300" dirty="0"/>
              <a:t>天眼查   输入场所名称，查看其关联风险（如行政处罚记录、司法诉讼），曾因不达标</a:t>
            </a:r>
            <a:r>
              <a:rPr lang="en-US" altLang="zh-CN" sz="1300" dirty="0"/>
              <a:t>/</a:t>
            </a:r>
            <a:r>
              <a:rPr lang="zh-CN" altLang="en-US" sz="1300" dirty="0"/>
              <a:t>不合规被罚款的场所可能存在安全隐患。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zh-CN" altLang="en-US" sz="1300" dirty="0"/>
              <a:t>消费投诉平台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en-US" altLang="zh-CN" sz="1300" dirty="0"/>
              <a:t>      </a:t>
            </a:r>
            <a:r>
              <a:rPr lang="zh-CN" altLang="en-US" sz="1300" dirty="0"/>
              <a:t> </a:t>
            </a:r>
            <a:r>
              <a:rPr lang="en-US" altLang="zh-CN" sz="1300" dirty="0"/>
              <a:t>12315</a:t>
            </a:r>
            <a:r>
              <a:rPr lang="zh-CN" altLang="en-US" sz="1300" dirty="0"/>
              <a:t>平台：查询场所投诉量及解决率，高频投诉问题（如“强制消费”“中途加价”）需重点警惕。</a:t>
            </a:r>
            <a:endParaRPr lang="en-US" altLang="zh-CN" sz="1300" dirty="0"/>
          </a:p>
          <a:p>
            <a:pPr marL="0" indent="0">
              <a:lnSpc>
                <a:spcPts val="1680"/>
              </a:lnSpc>
              <a:buNone/>
            </a:pPr>
            <a:r>
              <a:rPr lang="zh-CN" altLang="en-US" sz="1300" dirty="0"/>
              <a:t>       黑猫投诉：搜索场所名称，关注用户上传的交易凭证（如消费小票、聊天记录）</a:t>
            </a:r>
            <a:endParaRPr lang="en-US" altLang="zh-CN" sz="13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2C250E-7931-0818-84C9-188E8A01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69" y="2370695"/>
            <a:ext cx="1737152" cy="105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7C0E7-4F9E-3EAD-11E9-067D77F0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F4F7BF0-D98F-98C4-C855-18499E5C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74" y="274141"/>
            <a:ext cx="10515600" cy="534146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/>
              <a:t>卫生情况</a:t>
            </a:r>
            <a:endParaRPr lang="en-US" altLang="zh-CN" sz="1400" b="1" dirty="0"/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 dirty="0"/>
              <a:t>现场检查     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  </a:t>
            </a:r>
            <a:r>
              <a:rPr lang="zh-CN" altLang="en-US" sz="1400" dirty="0"/>
              <a:t>公示文件核查：查看场所是否悬挂</a:t>
            </a:r>
            <a:r>
              <a:rPr lang="en-US" altLang="zh-CN" sz="1400" dirty="0"/>
              <a:t>《</a:t>
            </a:r>
            <a:r>
              <a:rPr lang="zh-CN" altLang="en-US" sz="1400" dirty="0"/>
              <a:t>公共场所卫生许可证</a:t>
            </a:r>
            <a:r>
              <a:rPr lang="en-US" altLang="zh-CN" sz="1400" dirty="0"/>
              <a:t>》</a:t>
            </a:r>
            <a:r>
              <a:rPr lang="zh-CN" altLang="en-US" sz="1400" dirty="0"/>
              <a:t>，有效期通常为</a:t>
            </a:r>
            <a:r>
              <a:rPr lang="en-US" altLang="zh-CN" sz="1400" dirty="0"/>
              <a:t>4</a:t>
            </a:r>
            <a:r>
              <a:rPr lang="zh-CN" altLang="en-US" sz="1400" dirty="0"/>
              <a:t>年，需确认是否在有效期内。    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  </a:t>
            </a:r>
            <a:r>
              <a:rPr lang="zh-CN" altLang="en-US" sz="1400" dirty="0"/>
              <a:t>环境细节观察：        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       </a:t>
            </a:r>
            <a:r>
              <a:rPr lang="zh-CN" altLang="en-US" sz="1400" dirty="0"/>
              <a:t>  </a:t>
            </a:r>
            <a:r>
              <a:rPr lang="en-US" altLang="zh-CN" sz="1400" dirty="0"/>
              <a:t>• </a:t>
            </a:r>
            <a:r>
              <a:rPr lang="zh-CN" altLang="en-US" sz="1400" dirty="0"/>
              <a:t>包厢清洁：桌面、地面无杂物水渍，沙发</a:t>
            </a:r>
            <a:r>
              <a:rPr lang="en-US" altLang="zh-CN" sz="1400" dirty="0"/>
              <a:t>/</a:t>
            </a:r>
            <a:r>
              <a:rPr lang="zh-CN" altLang="en-US" sz="1400" dirty="0"/>
              <a:t>皮凳无污渍，踢脚板无灰尘。         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        </a:t>
            </a:r>
            <a:r>
              <a:rPr lang="zh-CN" altLang="en-US" sz="1400" dirty="0"/>
              <a:t> </a:t>
            </a:r>
            <a:r>
              <a:rPr lang="en-US" altLang="zh-CN" sz="1400" dirty="0"/>
              <a:t>• </a:t>
            </a:r>
            <a:r>
              <a:rPr lang="zh-CN" altLang="en-US" sz="1400" dirty="0"/>
              <a:t>设备卫生：麦克风球套定期更换，麦克风头无损坏，点歌面板无灰尘。      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     </a:t>
            </a:r>
            <a:r>
              <a:rPr lang="zh-CN" altLang="en-US" sz="1400" dirty="0"/>
              <a:t>    </a:t>
            </a:r>
            <a:r>
              <a:rPr lang="en-US" altLang="zh-CN" sz="1400" dirty="0"/>
              <a:t>• </a:t>
            </a:r>
            <a:r>
              <a:rPr lang="zh-CN" altLang="en-US" sz="1400" dirty="0"/>
              <a:t>公共区域：卫生间面盆、浴缸、坐便器每客一消毒，无积水、污垢或异味；垃圾桶及时清倒，垃圾袋及时更换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/>
              <a:t> </a:t>
            </a:r>
            <a:r>
              <a:rPr lang="en-US" altLang="zh-CN" sz="1400" dirty="0"/>
              <a:t> </a:t>
            </a:r>
            <a:r>
              <a:rPr lang="zh-CN" altLang="en-US" sz="1400" dirty="0"/>
              <a:t>卫生等级参考     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       </a:t>
            </a:r>
            <a:r>
              <a:rPr lang="zh-CN" altLang="en-US" sz="1400" dirty="0"/>
              <a:t> </a:t>
            </a:r>
            <a:r>
              <a:rPr lang="en-US" altLang="zh-CN" sz="1400" dirty="0"/>
              <a:t>• </a:t>
            </a:r>
            <a:r>
              <a:rPr lang="zh-CN" altLang="en-US" sz="1400" dirty="0"/>
              <a:t>部分地区对娱乐场所进行卫生评级（如</a:t>
            </a:r>
            <a:r>
              <a:rPr lang="en-US" altLang="zh-CN" sz="1400" dirty="0"/>
              <a:t>A</a:t>
            </a:r>
            <a:r>
              <a:rPr lang="zh-CN" altLang="en-US" sz="1400" dirty="0"/>
              <a:t>级优秀、</a:t>
            </a:r>
            <a:r>
              <a:rPr lang="en-US" altLang="zh-CN" sz="1400" dirty="0"/>
              <a:t>B</a:t>
            </a:r>
            <a:r>
              <a:rPr lang="zh-CN" altLang="en-US" sz="1400" dirty="0"/>
              <a:t>级良好、</a:t>
            </a:r>
            <a:r>
              <a:rPr lang="en-US" altLang="zh-CN" sz="1400" dirty="0"/>
              <a:t>C</a:t>
            </a:r>
            <a:r>
              <a:rPr lang="zh-CN" altLang="en-US" sz="1400" dirty="0"/>
              <a:t>级一般），可通过当地卫生监督部门官网查询场所评级信息。  </a:t>
            </a:r>
            <a:r>
              <a:rPr lang="en-US" altLang="zh-CN" sz="1400" dirty="0"/>
              <a:t>3. </a:t>
            </a:r>
            <a:r>
              <a:rPr lang="zh-CN" altLang="en-US" sz="1400" dirty="0"/>
              <a:t>卫生检测报告    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     </a:t>
            </a:r>
            <a:r>
              <a:rPr lang="zh-CN" altLang="en-US" sz="1400" dirty="0"/>
              <a:t>  </a:t>
            </a:r>
            <a:r>
              <a:rPr lang="en-US" altLang="zh-CN" sz="1400" dirty="0"/>
              <a:t>• </a:t>
            </a:r>
            <a:r>
              <a:rPr lang="zh-CN" altLang="en-US" sz="1400" dirty="0"/>
              <a:t>正规场所应定期进行空气质量、水质、噪声等检测，并公示检测报告。可要求场所提供近期检测报告，重点关注甲醛、二氧化碳、细菌总数等指标是否达标。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79685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E91FA-A091-F8B9-863F-525001D60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053D4DD-6220-205A-7D69-DE638E622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74" y="274141"/>
            <a:ext cx="10515600" cy="534146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/>
              <a:t>口碑情况</a:t>
            </a:r>
            <a:endParaRPr lang="en-US" altLang="zh-CN" sz="1400" b="1" dirty="0"/>
          </a:p>
          <a:p>
            <a:pPr>
              <a:lnSpc>
                <a:spcPct val="120000"/>
              </a:lnSpc>
            </a:pPr>
            <a:r>
              <a:rPr lang="zh-CN" altLang="en-US" sz="1400" dirty="0"/>
              <a:t> </a:t>
            </a:r>
            <a:r>
              <a:rPr lang="en-US" altLang="zh-CN" sz="1400" dirty="0"/>
              <a:t>1. </a:t>
            </a:r>
            <a:r>
              <a:rPr lang="zh-CN" altLang="en-US" sz="1400" dirty="0"/>
              <a:t>主流消费平台</a:t>
            </a:r>
            <a:r>
              <a:rPr lang="en-US" altLang="zh-CN" sz="1400" dirty="0"/>
              <a:t>• </a:t>
            </a:r>
            <a:r>
              <a:rPr lang="zh-CN" altLang="en-US" sz="1400" dirty="0"/>
              <a:t>美团</a:t>
            </a:r>
            <a:r>
              <a:rPr lang="en-US" altLang="zh-CN" sz="1400" dirty="0"/>
              <a:t>/</a:t>
            </a:r>
            <a:r>
              <a:rPr lang="zh-CN" altLang="en-US" sz="1400" dirty="0"/>
              <a:t>大众点评：</a:t>
            </a:r>
            <a:endParaRPr lang="en-US" altLang="zh-CN" sz="1400" dirty="0"/>
          </a:p>
          <a:p>
            <a:pPr>
              <a:lnSpc>
                <a:spcPct val="120000"/>
              </a:lnSpc>
            </a:pPr>
            <a:r>
              <a:rPr lang="zh-CN" altLang="en-US" sz="1400" dirty="0"/>
              <a:t>通过搜索</a:t>
            </a:r>
            <a:r>
              <a:rPr lang="en-US" altLang="zh-CN" sz="1400" dirty="0"/>
              <a:t>KTV</a:t>
            </a:r>
            <a:r>
              <a:rPr lang="zh-CN" altLang="en-US" sz="1400" dirty="0"/>
              <a:t>名称查看综合评分（满分</a:t>
            </a:r>
            <a:r>
              <a:rPr lang="en-US" altLang="zh-CN" sz="1400" dirty="0"/>
              <a:t>5</a:t>
            </a:r>
            <a:r>
              <a:rPr lang="zh-CN" altLang="en-US" sz="1400" dirty="0"/>
              <a:t>分）及用户评价标签（如“音效好”“服务热情”）。</a:t>
            </a:r>
            <a:endParaRPr lang="en-US" altLang="zh-CN" sz="1400" dirty="0"/>
          </a:p>
          <a:p>
            <a:pPr>
              <a:lnSpc>
                <a:spcPct val="120000"/>
              </a:lnSpc>
            </a:pPr>
            <a:r>
              <a:rPr lang="zh-CN" altLang="en-US" sz="1400" dirty="0"/>
              <a:t>重点关注高频差评关键词，如“设备故障”“服务冷漠” “曲库更新”“隔音效果”“包厢卫生”等，可直观反映实际体验。    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• </a:t>
            </a:r>
            <a:r>
              <a:rPr lang="zh-CN" altLang="en-US" sz="1400" dirty="0"/>
              <a:t>带图评价：用户上传的包厢环境、设备状态等照片，可辅助判断场所条件。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2</a:t>
            </a:r>
            <a:r>
              <a:rPr lang="zh-CN" altLang="en-US" sz="1400" dirty="0"/>
              <a:t>垂直领域平台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/>
              <a:t>      </a:t>
            </a:r>
            <a:r>
              <a:rPr lang="en-US" altLang="zh-CN" sz="1400" dirty="0"/>
              <a:t>• </a:t>
            </a:r>
            <a:r>
              <a:rPr lang="zh-CN" altLang="en-US" sz="1400" dirty="0"/>
              <a:t>小红书</a:t>
            </a:r>
            <a:r>
              <a:rPr lang="en-US" altLang="zh-CN" sz="1400" dirty="0"/>
              <a:t>/</a:t>
            </a:r>
            <a:r>
              <a:rPr lang="zh-CN" altLang="en-US" sz="1400" dirty="0"/>
              <a:t>抖音</a:t>
            </a:r>
            <a:r>
              <a:rPr lang="en-US" altLang="zh-CN" sz="1400" dirty="0"/>
              <a:t>/</a:t>
            </a:r>
            <a:r>
              <a:rPr lang="zh-CN" altLang="en-US" sz="1400" dirty="0"/>
              <a:t>哔哩哔哩：关注博主探店视频中的音效测试、卫生细节、套餐性价比分析。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/>
              <a:t>      </a:t>
            </a:r>
            <a:r>
              <a:rPr lang="en-US" altLang="zh-CN" sz="1400" dirty="0"/>
              <a:t>• </a:t>
            </a:r>
            <a:r>
              <a:rPr lang="zh-CN" altLang="en-US" sz="1400" dirty="0"/>
              <a:t>本地</a:t>
            </a:r>
            <a:r>
              <a:rPr lang="en-US" altLang="zh-CN" sz="1400" dirty="0"/>
              <a:t>/</a:t>
            </a:r>
            <a:r>
              <a:rPr lang="zh-CN" altLang="en-US" sz="1400" dirty="0"/>
              <a:t>校园生活论坛：获取居民</a:t>
            </a:r>
            <a:r>
              <a:rPr lang="en-US" altLang="zh-CN" sz="1400" dirty="0"/>
              <a:t>/</a:t>
            </a:r>
            <a:r>
              <a:rPr lang="zh-CN" altLang="en-US" sz="1400" dirty="0"/>
              <a:t>朋辈对场所的长期口碑反馈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3.</a:t>
            </a:r>
            <a:r>
              <a:rPr lang="zh-CN" altLang="en-US" sz="1400" dirty="0"/>
              <a:t>社交媒体舆情监测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/>
              <a:t>微博超话</a:t>
            </a:r>
            <a:r>
              <a:rPr lang="en-US" altLang="zh-CN" sz="1400" dirty="0"/>
              <a:t>/</a:t>
            </a:r>
            <a:r>
              <a:rPr lang="zh-CN" altLang="en-US" sz="1400" dirty="0"/>
              <a:t>话题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/>
              <a:t>微信生态（公众号</a:t>
            </a:r>
            <a:r>
              <a:rPr lang="en-US" altLang="zh-CN" sz="1400" dirty="0"/>
              <a:t>/</a:t>
            </a:r>
            <a:r>
              <a:rPr lang="zh-CN" altLang="en-US" sz="1400" dirty="0"/>
              <a:t>朋友圈）</a:t>
            </a:r>
            <a:endParaRPr lang="en-US" altLang="zh-CN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BFADC3-4D79-3817-0F4F-8D1FED77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2" b="5057"/>
          <a:stretch/>
        </p:blipFill>
        <p:spPr>
          <a:xfrm>
            <a:off x="7146557" y="2372151"/>
            <a:ext cx="2099920" cy="41153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9F9488-3163-D195-FAAC-63D682845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" b="3998"/>
          <a:stretch/>
        </p:blipFill>
        <p:spPr>
          <a:xfrm>
            <a:off x="9787281" y="723179"/>
            <a:ext cx="1831246" cy="37066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1B7D12-E6FC-38DD-3D1E-B9A6B88CA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68" y="4921493"/>
            <a:ext cx="5691352" cy="19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10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FF073-8258-0107-14D6-456224535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4108F7-B67F-9D58-1AA9-676AAF9CA800}"/>
              </a:ext>
            </a:extLst>
          </p:cNvPr>
          <p:cNvSpPr txBox="1"/>
          <p:nvPr/>
        </p:nvSpPr>
        <p:spPr>
          <a:xfrm>
            <a:off x="457200" y="747583"/>
            <a:ext cx="4547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endParaRPr lang="en-US" altLang="zh-CN" dirty="0"/>
          </a:p>
          <a:p>
            <a:r>
              <a:rPr lang="zh-CN" altLang="en-US" dirty="0"/>
              <a:t>挑选校园附近</a:t>
            </a:r>
            <a:r>
              <a:rPr lang="en-US" altLang="zh-CN" dirty="0"/>
              <a:t>KTV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小红书搜索筛选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组合关键词搜索</a:t>
            </a:r>
            <a:r>
              <a:rPr lang="en-US" altLang="zh-CN" dirty="0"/>
              <a:t>+</a:t>
            </a:r>
            <a:r>
              <a:rPr lang="zh-CN" altLang="en-US" dirty="0"/>
              <a:t>排序标签筛选</a:t>
            </a:r>
            <a:r>
              <a:rPr lang="en-US" altLang="zh-CN" dirty="0"/>
              <a:t>+</a:t>
            </a:r>
            <a:r>
              <a:rPr lang="zh-CN" altLang="en-US" dirty="0"/>
              <a:t>评论查看（并关注点赞，收藏数）</a:t>
            </a:r>
            <a:endParaRPr lang="en-US" altLang="zh-CN" dirty="0"/>
          </a:p>
          <a:p>
            <a:r>
              <a:rPr lang="zh-CN" altLang="en-US" dirty="0"/>
              <a:t>锁定门店候选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8C3AE4-AB6A-7EEA-E798-0DBC51DC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29" y="1204784"/>
            <a:ext cx="5870991" cy="4961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06F3D2-7086-0139-ADE1-208C964FA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6" b="31441"/>
          <a:stretch/>
        </p:blipFill>
        <p:spPr>
          <a:xfrm>
            <a:off x="5425188" y="3213970"/>
            <a:ext cx="1767343" cy="24589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639061-F925-C99C-D009-03BA28CFE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5" b="31711"/>
          <a:stretch/>
        </p:blipFill>
        <p:spPr>
          <a:xfrm>
            <a:off x="4505991" y="4201296"/>
            <a:ext cx="1802868" cy="25084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23E4EB-EDFE-AA39-F413-A24A4FF29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38" y="3005122"/>
            <a:ext cx="3432544" cy="287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5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B2F7-3C77-E4F4-8D8E-9543133A5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5EB40F2-83E0-7EFA-3BDC-30405363C94D}"/>
              </a:ext>
            </a:extLst>
          </p:cNvPr>
          <p:cNvSpPr txBox="1"/>
          <p:nvPr/>
        </p:nvSpPr>
        <p:spPr>
          <a:xfrm>
            <a:off x="418970" y="574588"/>
            <a:ext cx="52960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endParaRPr lang="en-US" altLang="zh-CN" dirty="0"/>
          </a:p>
          <a:p>
            <a:r>
              <a:rPr lang="zh-CN" altLang="en-US" dirty="0"/>
              <a:t>挑选校园附近</a:t>
            </a:r>
            <a:r>
              <a:rPr lang="en-US" altLang="zh-CN" dirty="0"/>
              <a:t>KTV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哔哩哔哩探店视频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实景</a:t>
            </a:r>
            <a:r>
              <a:rPr lang="en-US" altLang="zh-CN" dirty="0"/>
              <a:t>+</a:t>
            </a:r>
            <a:r>
              <a:rPr lang="zh-CN" altLang="en-US" dirty="0"/>
              <a:t>测评查看（并关注点赞，收藏，转发数）</a:t>
            </a:r>
            <a:endParaRPr lang="en-US" altLang="zh-CN" dirty="0"/>
          </a:p>
          <a:p>
            <a:r>
              <a:rPr lang="zh-CN" altLang="en-US" dirty="0"/>
              <a:t>寻求好评门店重叠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D3E094-8EB8-4E44-6985-28C75112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86" y="2825659"/>
            <a:ext cx="5548184" cy="302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45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4D1B7-F3DE-C593-EF44-C3ADB857E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31505E-B8F6-90EE-0D77-F6C1FDA8FE2E}"/>
              </a:ext>
            </a:extLst>
          </p:cNvPr>
          <p:cNvSpPr txBox="1"/>
          <p:nvPr/>
        </p:nvSpPr>
        <p:spPr>
          <a:xfrm>
            <a:off x="418970" y="574588"/>
            <a:ext cx="52960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endParaRPr lang="en-US" altLang="zh-CN" dirty="0"/>
          </a:p>
          <a:p>
            <a:r>
              <a:rPr lang="zh-CN" altLang="en-US" dirty="0"/>
              <a:t>挑选校园附近</a:t>
            </a:r>
            <a:r>
              <a:rPr lang="en-US" altLang="zh-CN" dirty="0"/>
              <a:t>KTV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美团搜索具体门店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评分评论（重点关注差评率</a:t>
            </a:r>
            <a:r>
              <a:rPr lang="en-US" altLang="zh-CN" dirty="0"/>
              <a:t>+</a:t>
            </a:r>
            <a:r>
              <a:rPr lang="zh-CN" altLang="en-US" dirty="0"/>
              <a:t>差评理由，特别是卫生环境问题）</a:t>
            </a:r>
            <a:r>
              <a:rPr lang="en-US" altLang="zh-CN" dirty="0"/>
              <a:t>+        </a:t>
            </a:r>
            <a:r>
              <a:rPr lang="zh-CN" altLang="en-US" dirty="0"/>
              <a:t>价格</a:t>
            </a:r>
            <a:r>
              <a:rPr lang="en-US" altLang="zh-CN" dirty="0"/>
              <a:t>/</a:t>
            </a:r>
            <a:r>
              <a:rPr lang="zh-CN" altLang="en-US" dirty="0"/>
              <a:t>门店信息查看</a:t>
            </a:r>
            <a:endParaRPr lang="en-US" altLang="zh-CN" dirty="0"/>
          </a:p>
          <a:p>
            <a:r>
              <a:rPr lang="zh-CN" altLang="en-US" dirty="0"/>
              <a:t>经营资质证明查看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EDEB31-6F58-73F9-9148-425508F2A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4" b="22162"/>
          <a:stretch/>
        </p:blipFill>
        <p:spPr>
          <a:xfrm>
            <a:off x="9379768" y="130120"/>
            <a:ext cx="2482344" cy="40097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5C1518-E265-4067-518D-B8B46B3F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" b="21802"/>
          <a:stretch/>
        </p:blipFill>
        <p:spPr>
          <a:xfrm>
            <a:off x="7440132" y="2400674"/>
            <a:ext cx="2734588" cy="43955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199389-75FA-34CA-E4BF-8114E0760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" b="21352"/>
          <a:stretch/>
        </p:blipFill>
        <p:spPr>
          <a:xfrm>
            <a:off x="2269899" y="2605913"/>
            <a:ext cx="2704574" cy="43955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8B82BC-0270-0686-14A0-F20B009B9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" b="39910"/>
          <a:stretch/>
        </p:blipFill>
        <p:spPr>
          <a:xfrm>
            <a:off x="5593866" y="488091"/>
            <a:ext cx="3117273" cy="37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85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5B9C-0073-EB7B-9475-073099EE5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A08637-E9EB-749D-4E8F-34251CA213D0}"/>
              </a:ext>
            </a:extLst>
          </p:cNvPr>
          <p:cNvSpPr txBox="1"/>
          <p:nvPr/>
        </p:nvSpPr>
        <p:spPr>
          <a:xfrm>
            <a:off x="418970" y="574588"/>
            <a:ext cx="529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endParaRPr lang="en-US" altLang="zh-CN" dirty="0"/>
          </a:p>
          <a:p>
            <a:r>
              <a:rPr lang="zh-CN" altLang="en-US" dirty="0"/>
              <a:t>挑选校园附近</a:t>
            </a:r>
            <a:r>
              <a:rPr lang="en-US" altLang="zh-CN" dirty="0"/>
              <a:t>KTV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校友圈搜索相关体验回馈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DC4A3F-8DA4-91EA-553D-646D8A124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 b="5766"/>
          <a:stretch/>
        </p:blipFill>
        <p:spPr>
          <a:xfrm>
            <a:off x="4537363" y="2446697"/>
            <a:ext cx="2054967" cy="40158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4F6F9B-FE0E-A70E-94C2-4885B0B74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5" b="6757"/>
          <a:stretch/>
        </p:blipFill>
        <p:spPr>
          <a:xfrm>
            <a:off x="7428844" y="1774917"/>
            <a:ext cx="1938365" cy="37688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C95002-0A7F-1D8A-5DD6-3A5EB6D46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5" b="5766"/>
          <a:stretch/>
        </p:blipFill>
        <p:spPr>
          <a:xfrm>
            <a:off x="1877188" y="1841155"/>
            <a:ext cx="2241918" cy="43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2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C44C2-406A-20BA-AB87-E1FE46B2E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1 </a:t>
            </a:r>
            <a:r>
              <a:rPr lang="zh-CN" altLang="en-US" dirty="0"/>
              <a:t>旅游信息收集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2C9845-4A06-59FB-7041-08D8A44D2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74" y="1516532"/>
            <a:ext cx="10515600" cy="5341468"/>
          </a:xfrm>
        </p:spPr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搜索平台</a:t>
            </a:r>
            <a:endParaRPr lang="en-US" altLang="zh-CN" dirty="0"/>
          </a:p>
          <a:p>
            <a:r>
              <a:rPr lang="zh-CN" altLang="en-US" sz="1600" dirty="0"/>
              <a:t>综合性旅游平台（提供景点、酒店、交通一站式服务）：。    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攻略分享平台（用户生成内容，含详细行程和避坑指南）：</a:t>
            </a:r>
            <a:endParaRPr lang="en-US" altLang="zh-CN" sz="1600" dirty="0"/>
          </a:p>
          <a:p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                                                                                                      马蜂窝           穷游网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社交媒体（获取最新体验和避雷建议等）：小红书、抖音、哔哩哔哩。    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地图类工具（查看景点开放时间、门票、用户评价）：高德地图、百度地图。</a:t>
            </a:r>
            <a:endParaRPr lang="en-US" altLang="zh-CN" sz="1600" dirty="0"/>
          </a:p>
          <a:p>
            <a:r>
              <a:rPr lang="zh-CN" altLang="en-US" sz="1600" dirty="0"/>
              <a:t>各地文旅局官网</a:t>
            </a:r>
            <a:r>
              <a:rPr lang="en-US" altLang="zh-CN" sz="1600" dirty="0"/>
              <a:t>/</a:t>
            </a:r>
            <a:r>
              <a:rPr lang="zh-CN" altLang="en-US" sz="1600" dirty="0"/>
              <a:t>公众号（获取权威信息，查看黑名单）：杭州市文化广电旅游局、乐游上海</a:t>
            </a:r>
          </a:p>
        </p:txBody>
      </p:sp>
      <p:pic>
        <p:nvPicPr>
          <p:cNvPr id="1026" name="Picture 2" descr="携程掀起今夏最密集一轮特价攻势_迈点网">
            <a:extLst>
              <a:ext uri="{FF2B5EF4-FFF2-40B4-BE49-F238E27FC236}">
                <a16:creationId xmlns:a16="http://schemas.microsoft.com/office/drawing/2014/main" id="{BFF06E2F-BF84-1FFD-884E-ED6DD8E993C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379" y="1690688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阿里会放弃飞猪吗？_凤凰网科技_凤凰网">
            <a:extLst>
              <a:ext uri="{FF2B5EF4-FFF2-40B4-BE49-F238E27FC236}">
                <a16:creationId xmlns:a16="http://schemas.microsoft.com/office/drawing/2014/main" id="{567AF372-A995-CB8C-AC12-D8BEC6F513A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003" y="1690687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去哪儿网app官方下载-去哪儿旅行app下载安装-去哪儿网机票预订-2265安卓网">
            <a:extLst>
              <a:ext uri="{FF2B5EF4-FFF2-40B4-BE49-F238E27FC236}">
                <a16:creationId xmlns:a16="http://schemas.microsoft.com/office/drawing/2014/main" id="{9134B2E7-48E7-F3E4-E52D-BCE9ABC7841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876" y="1703277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8B7912-BC71-31C0-8A9A-433C59912F42}"/>
              </a:ext>
            </a:extLst>
          </p:cNvPr>
          <p:cNvSpPr txBox="1"/>
          <p:nvPr/>
        </p:nvSpPr>
        <p:spPr>
          <a:xfrm>
            <a:off x="6448097" y="2657429"/>
            <a:ext cx="64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携程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849041-C218-0F09-680F-7C7DDC0D439D}"/>
              </a:ext>
            </a:extLst>
          </p:cNvPr>
          <p:cNvSpPr txBox="1"/>
          <p:nvPr/>
        </p:nvSpPr>
        <p:spPr>
          <a:xfrm>
            <a:off x="7646275" y="2657429"/>
            <a:ext cx="136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飞猪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82512C-26D1-8996-63D8-EAD26C9E7A3D}"/>
              </a:ext>
            </a:extLst>
          </p:cNvPr>
          <p:cNvSpPr txBox="1"/>
          <p:nvPr/>
        </p:nvSpPr>
        <p:spPr>
          <a:xfrm>
            <a:off x="8753876" y="265742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去哪儿</a:t>
            </a:r>
          </a:p>
        </p:txBody>
      </p:sp>
      <p:pic>
        <p:nvPicPr>
          <p:cNvPr id="8" name="Picture 4" descr="马蜂窝(旅游)官网版下载-马蜂窝手机版下载v11.1.3-92下载站">
            <a:extLst>
              <a:ext uri="{FF2B5EF4-FFF2-40B4-BE49-F238E27FC236}">
                <a16:creationId xmlns:a16="http://schemas.microsoft.com/office/drawing/2014/main" id="{DA9B1ADA-9FF7-17D3-98C5-95CD6B205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379" y="3140302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穷游网_360百科">
            <a:extLst>
              <a:ext uri="{FF2B5EF4-FFF2-40B4-BE49-F238E27FC236}">
                <a16:creationId xmlns:a16="http://schemas.microsoft.com/office/drawing/2014/main" id="{874870AC-A178-B2B4-279E-146DD89AEA1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003" y="3179707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68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EC105F7-882D-DA0F-EA70-BAB379E1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Part 1 </a:t>
            </a:r>
            <a:r>
              <a:rPr lang="zh-CN" altLang="en-US" dirty="0"/>
              <a:t>旅游信息收集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0D27ECA-6B56-3658-649A-49AD4EA91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74" y="1516532"/>
            <a:ext cx="10515600" cy="5341468"/>
          </a:xfrm>
        </p:spPr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搜索技巧</a:t>
            </a:r>
            <a:endParaRPr lang="en-US" altLang="zh-CN" sz="1600" dirty="0"/>
          </a:p>
          <a:p>
            <a:r>
              <a:rPr lang="zh-CN" altLang="en-US" sz="1600" dirty="0"/>
              <a:t>关键词组合：如“杭州 三日游 学生党”，“重庆 美食打卡 </a:t>
            </a:r>
            <a:r>
              <a:rPr lang="en-US" altLang="zh-CN" sz="1600" dirty="0"/>
              <a:t>5</a:t>
            </a:r>
            <a:r>
              <a:rPr lang="zh-CN" altLang="en-US" sz="1600" dirty="0"/>
              <a:t>月”</a:t>
            </a:r>
            <a:endParaRPr lang="en-US" altLang="zh-CN" sz="1600" dirty="0"/>
          </a:p>
          <a:p>
            <a:r>
              <a:rPr lang="zh-CN" altLang="en-US" sz="1600" dirty="0"/>
              <a:t>避坑话术：如““</a:t>
            </a:r>
            <a:r>
              <a:rPr lang="en-US" altLang="zh-CN" sz="1600" dirty="0"/>
              <a:t>XX</a:t>
            </a:r>
            <a:r>
              <a:rPr lang="zh-CN" altLang="en-US" sz="1600" dirty="0"/>
              <a:t>景点 不要去””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r>
              <a:rPr lang="zh-CN" altLang="en-US" sz="1600" dirty="0"/>
              <a:t>筛选条件：优先选择“最新发布”“高赞笔记”等，避开广告软文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E37CC1-3B81-88D8-E960-7F2BE337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190" y="622737"/>
            <a:ext cx="4422897" cy="31925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677B27-F35E-2A9F-3A58-F6E4F42C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5" y="2685503"/>
            <a:ext cx="2593585" cy="38073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86EC26-4C10-221B-1372-A1C6C6E37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53" y="3612263"/>
            <a:ext cx="5690547" cy="5750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009091-5D1F-093D-00BD-A3E2C0106A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39"/>
          <a:stretch/>
        </p:blipFill>
        <p:spPr>
          <a:xfrm>
            <a:off x="5089548" y="4427258"/>
            <a:ext cx="2471393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4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C764A-D974-D904-CE80-B23000BDE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A145B-0A40-C086-CFD4-9F3D5274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Part 1 </a:t>
            </a:r>
            <a:r>
              <a:rPr lang="zh-CN" altLang="en-US" dirty="0"/>
              <a:t>旅游信息收集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DB1A7E-6A2D-5E26-E896-EF3B7E2B5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74" y="1516532"/>
            <a:ext cx="10515600" cy="534146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进阶搜索技巧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双引号</a:t>
            </a:r>
            <a:r>
              <a:rPr lang="en-US" altLang="zh-CN" sz="1600" dirty="0"/>
              <a:t>“”  </a:t>
            </a:r>
            <a:r>
              <a:rPr lang="zh-CN" altLang="en-US" sz="1600" dirty="0"/>
              <a:t>：强制完全匹配短语，避免拆分或谐音干扰</a:t>
            </a:r>
            <a:endParaRPr lang="en-US" altLang="zh-CN" sz="1600" dirty="0"/>
          </a:p>
          <a:p>
            <a:r>
              <a:rPr lang="zh-CN" altLang="en-US" sz="1600" dirty="0"/>
              <a:t>减号</a:t>
            </a:r>
            <a:r>
              <a:rPr lang="en-US" altLang="zh-CN" sz="1600" dirty="0"/>
              <a:t>-    </a:t>
            </a:r>
            <a:r>
              <a:rPr lang="zh-CN" altLang="en-US" sz="1600" dirty="0"/>
              <a:t>：排除含特定关键词的页面，适用于过滤广告或无关内容。</a:t>
            </a:r>
            <a:endParaRPr lang="en-US" altLang="zh-CN" sz="1600" dirty="0"/>
          </a:p>
          <a:p>
            <a:r>
              <a:rPr lang="zh-CN" altLang="en-US" sz="1600" dirty="0"/>
              <a:t>通用支持：</a:t>
            </a:r>
            <a:r>
              <a:rPr lang="en-US" altLang="zh-CN" sz="1600" dirty="0"/>
              <a:t>""</a:t>
            </a:r>
            <a:r>
              <a:rPr lang="zh-CN" altLang="en-US" sz="1600" dirty="0"/>
              <a:t>、</a:t>
            </a:r>
            <a:r>
              <a:rPr lang="en-US" altLang="zh-CN" sz="1600" dirty="0"/>
              <a:t>-</a:t>
            </a:r>
            <a:r>
              <a:rPr lang="zh-CN" altLang="en-US" sz="1600" dirty="0"/>
              <a:t>、</a:t>
            </a:r>
            <a:r>
              <a:rPr lang="en-US" altLang="zh-CN" sz="1600" dirty="0"/>
              <a:t>site:</a:t>
            </a:r>
            <a:r>
              <a:rPr lang="zh-CN" altLang="en-US" sz="1600" dirty="0"/>
              <a:t>、</a:t>
            </a:r>
            <a:r>
              <a:rPr lang="en-US" altLang="zh-CN" sz="1600" dirty="0"/>
              <a:t>filetype: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inurl</a:t>
            </a:r>
            <a:r>
              <a:rPr lang="en-US" altLang="zh-CN" sz="1600" dirty="0"/>
              <a:t>:</a:t>
            </a:r>
            <a:r>
              <a:rPr lang="zh-CN" altLang="en-US" sz="1600" dirty="0"/>
              <a:t>、</a:t>
            </a:r>
            <a:r>
              <a:rPr lang="en-US" altLang="zh-CN" sz="1600" dirty="0"/>
              <a:t>intitle:</a:t>
            </a:r>
          </a:p>
          <a:p>
            <a:pPr marL="0" indent="0">
              <a:buNone/>
            </a:pPr>
            <a:r>
              <a:rPr lang="zh-CN" altLang="en-US" sz="1600" dirty="0"/>
              <a:t>    等指令适用于</a:t>
            </a:r>
            <a:r>
              <a:rPr lang="en-US" altLang="zh-CN" sz="1600" dirty="0"/>
              <a:t>Google</a:t>
            </a:r>
            <a:r>
              <a:rPr lang="zh-CN" altLang="en-US" sz="1600" dirty="0"/>
              <a:t>、</a:t>
            </a:r>
            <a:r>
              <a:rPr lang="en-US" altLang="zh-CN" sz="1600" dirty="0"/>
              <a:t>Bing</a:t>
            </a:r>
            <a:r>
              <a:rPr lang="zh-CN" altLang="en-US" sz="1600" dirty="0"/>
              <a:t>、百度等主流搜索引擎。</a:t>
            </a:r>
            <a:endParaRPr lang="en-US" altLang="zh-CN" sz="1600" dirty="0"/>
          </a:p>
          <a:p>
            <a:r>
              <a:rPr lang="en-US" altLang="zh-CN" sz="1600" dirty="0"/>
              <a:t> </a:t>
            </a:r>
            <a:r>
              <a:rPr lang="zh-CN" altLang="en-US" sz="1600" dirty="0"/>
              <a:t>部分支持：</a:t>
            </a:r>
            <a:r>
              <a:rPr lang="en-US" altLang="zh-CN" sz="1600" dirty="0" err="1"/>
              <a:t>allintitle</a:t>
            </a:r>
            <a:r>
              <a:rPr lang="en-US" altLang="zh-CN" sz="1600" dirty="0"/>
              <a:t>:</a:t>
            </a:r>
            <a:r>
              <a:rPr lang="zh-CN" altLang="en-US" sz="1600" dirty="0"/>
              <a:t>在百度中可能失效，建议拆分为</a:t>
            </a:r>
            <a:r>
              <a:rPr lang="en-US" altLang="zh-CN" sz="1600" dirty="0"/>
              <a:t>intitle:</a:t>
            </a:r>
            <a:r>
              <a:rPr lang="zh-CN" altLang="en-US" sz="1600" dirty="0"/>
              <a:t>多关键词组合使用 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r>
              <a:rPr lang="en-US" altLang="zh-CN" sz="1600" dirty="0"/>
              <a:t>"</a:t>
            </a:r>
            <a:r>
              <a:rPr lang="zh-CN" altLang="en-US" sz="1600" dirty="0"/>
              <a:t>迪士尼门票折扣</a:t>
            </a:r>
            <a:r>
              <a:rPr lang="en-US" altLang="zh-CN" sz="1600" dirty="0"/>
              <a:t>" </a:t>
            </a:r>
            <a:r>
              <a:rPr lang="en-US" altLang="zh-CN" sz="1600" dirty="0">
                <a:solidFill>
                  <a:srgbClr val="FF0000"/>
                </a:solidFill>
              </a:rPr>
              <a:t>-</a:t>
            </a:r>
            <a:r>
              <a:rPr lang="zh-CN" altLang="en-US" sz="1600" dirty="0"/>
              <a:t>广告 </a:t>
            </a:r>
            <a:r>
              <a:rPr lang="en-US" altLang="zh-CN" sz="1600" dirty="0">
                <a:solidFill>
                  <a:srgbClr val="FF0000"/>
                </a:solidFill>
              </a:rPr>
              <a:t>-</a:t>
            </a:r>
            <a:r>
              <a:rPr lang="zh-CN" altLang="en-US" sz="1600" dirty="0"/>
              <a:t>推广 </a:t>
            </a:r>
            <a:r>
              <a:rPr lang="en-US" altLang="zh-CN" sz="1600" dirty="0">
                <a:solidFill>
                  <a:srgbClr val="FF0000"/>
                </a:solidFill>
              </a:rPr>
              <a:t>intext</a:t>
            </a:r>
            <a:r>
              <a:rPr lang="en-US" altLang="zh-CN" sz="1600" dirty="0"/>
              <a:t>:2025</a:t>
            </a:r>
          </a:p>
          <a:p>
            <a:endParaRPr lang="en-US" altLang="zh-CN" sz="1600" dirty="0"/>
          </a:p>
          <a:p>
            <a:r>
              <a:rPr lang="en-US" altLang="zh-CN" sz="1600" dirty="0">
                <a:solidFill>
                  <a:srgbClr val="FF0000"/>
                </a:solidFill>
              </a:rPr>
              <a:t>intitle</a:t>
            </a:r>
            <a:r>
              <a:rPr lang="en-US" altLang="zh-CN" sz="1600" dirty="0"/>
              <a:t>:"</a:t>
            </a:r>
            <a:r>
              <a:rPr lang="zh-CN" altLang="en-US" sz="1600" dirty="0"/>
              <a:t>西湖 醋鱼</a:t>
            </a:r>
            <a:r>
              <a:rPr lang="en-US" altLang="zh-CN" sz="1600" dirty="0"/>
              <a:t>" intitle:</a:t>
            </a:r>
            <a:r>
              <a:rPr lang="zh-CN" altLang="en-US" sz="1600" dirty="0"/>
              <a:t>老字号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限定网站：关键词 </a:t>
            </a:r>
            <a:r>
              <a:rPr lang="en-US" altLang="zh-CN" sz="1600" dirty="0"/>
              <a:t>site:</a:t>
            </a:r>
            <a:r>
              <a:rPr lang="zh-CN" altLang="en-US" sz="1600" dirty="0"/>
              <a:t>网站域名（排除非垂直平台信息，提升可信度）：如“重庆火锅 </a:t>
            </a:r>
            <a:r>
              <a:rPr lang="en-US" altLang="zh-CN" sz="1600" dirty="0" err="1">
                <a:solidFill>
                  <a:srgbClr val="FF0000"/>
                </a:solidFill>
              </a:rPr>
              <a:t>site</a:t>
            </a:r>
            <a:r>
              <a:rPr lang="en-US" altLang="zh-CN" sz="1600" dirty="0" err="1"/>
              <a:t>:dianping.com</a:t>
            </a:r>
            <a:r>
              <a:rPr lang="en-US" altLang="zh-CN" sz="1600" dirty="0"/>
              <a:t>”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CDC205-9496-73B0-052A-875833C6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240" y="839980"/>
            <a:ext cx="4328765" cy="42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62DFD-C74A-A76F-3182-57C48ACA8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F3E498C-6228-3999-C08D-0D35B1B83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60" y="1202753"/>
            <a:ext cx="10515600" cy="5341468"/>
          </a:xfrm>
        </p:spPr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学生特惠</a:t>
            </a:r>
          </a:p>
          <a:p>
            <a:r>
              <a:rPr lang="zh-CN" altLang="en-US" sz="1600" dirty="0"/>
              <a:t>支付宝    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    校园派：集中展示学生专属红包、任务奖励、品牌联名优惠（如餐饮折扣、出行券包）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    学生特惠：长期展示学生专属折扣商品、生活服务优惠。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12306</a:t>
            </a:r>
          </a:p>
          <a:p>
            <a:pPr marL="0" indent="0">
              <a:buNone/>
            </a:pPr>
            <a:r>
              <a:rPr lang="zh-CN" altLang="en-US" sz="1600" dirty="0"/>
              <a:t>    票价优惠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    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美团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</a:t>
            </a:r>
            <a:r>
              <a:rPr lang="zh-CN" altLang="en-US" sz="1600" dirty="0"/>
              <a:t>学生专属红包</a:t>
            </a:r>
            <a:r>
              <a:rPr lang="en-US" altLang="zh-CN" sz="1600" dirty="0"/>
              <a:t>/</a:t>
            </a:r>
            <a:r>
              <a:rPr lang="zh-CN" altLang="en-US" sz="1600" dirty="0"/>
              <a:t>神券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</a:t>
            </a:r>
            <a:r>
              <a:rPr lang="zh-CN" altLang="en-US" sz="1600" dirty="0"/>
              <a:t>返校优惠</a:t>
            </a:r>
            <a:r>
              <a:rPr lang="en-US" altLang="zh-CN" sz="1600" dirty="0"/>
              <a:t>/</a:t>
            </a:r>
            <a:r>
              <a:rPr lang="zh-CN" altLang="en-US" sz="1600" dirty="0"/>
              <a:t>交通票务折扣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    学生价</a:t>
            </a:r>
            <a:r>
              <a:rPr lang="en-US" altLang="zh-CN" sz="1600" dirty="0"/>
              <a:t>/</a:t>
            </a:r>
            <a:r>
              <a:rPr lang="zh-CN" altLang="en-US" sz="1600" dirty="0"/>
              <a:t>首单优惠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A5CA2C-45B0-0966-886C-48D400E4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311" y="174148"/>
            <a:ext cx="860914" cy="16625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42352A-B77E-9A7D-CF6E-4018F5A1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2"/>
          <a:stretch/>
        </p:blipFill>
        <p:spPr>
          <a:xfrm>
            <a:off x="9214039" y="3190827"/>
            <a:ext cx="2049519" cy="34608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6DCAFC-2DA1-47B2-5862-7D588F91D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455" y="48550"/>
            <a:ext cx="2362689" cy="29359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2BDA29-7914-A04A-91EB-60C61A1E6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56" y="4840014"/>
            <a:ext cx="4230579" cy="1624576"/>
          </a:xfrm>
          <a:prstGeom prst="rect">
            <a:avLst/>
          </a:prstGeom>
        </p:spPr>
      </p:pic>
      <p:pic>
        <p:nvPicPr>
          <p:cNvPr id="10242" name="Picture 2" descr="查看源图像">
            <a:extLst>
              <a:ext uri="{FF2B5EF4-FFF2-40B4-BE49-F238E27FC236}">
                <a16:creationId xmlns:a16="http://schemas.microsoft.com/office/drawing/2014/main" id="{92092EB2-B380-3097-D48E-E06E369CB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27" y="3788718"/>
            <a:ext cx="1715266" cy="29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12306购买学生优惠票流程- 乌鲁木齐本地宝">
            <a:extLst>
              <a:ext uri="{FF2B5EF4-FFF2-40B4-BE49-F238E27FC236}">
                <a16:creationId xmlns:a16="http://schemas.microsoft.com/office/drawing/2014/main" id="{C74C0D76-F93D-EAC0-B714-13D9DEC6B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256" y="2900129"/>
            <a:ext cx="1655899" cy="223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65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967F-8499-E15A-C9C9-EAC58CE6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85807-444D-07A3-1354-A0E9177C7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Part 2 </a:t>
            </a:r>
            <a:r>
              <a:rPr lang="zh-CN" altLang="en-US" dirty="0"/>
              <a:t>餐饮信息收集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92C9845-4A06-59FB-7041-08D8A44D24ED}"/>
              </a:ext>
            </a:extLst>
          </p:cNvPr>
          <p:cNvSpPr>
            <a:spLocks noGrp="1"/>
          </p:cNvSpPr>
          <p:nvPr/>
        </p:nvSpPr>
        <p:spPr>
          <a:xfrm>
            <a:off x="649014" y="1349472"/>
            <a:ext cx="10515600" cy="5341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搜索平台</a:t>
            </a:r>
            <a:endParaRPr lang="en-US" altLang="zh-CN" dirty="0"/>
          </a:p>
          <a:p>
            <a:r>
              <a:rPr lang="zh-CN" altLang="en-US" sz="1600" dirty="0"/>
              <a:t>外卖平台（查看商家评分、用户评价、优惠活动）：美团、饿了么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生活平台（筛选“高校周边”“学生推荐”标签）：大众点评</a:t>
            </a:r>
            <a:endParaRPr lang="en-US" altLang="zh-CN" sz="1600" dirty="0"/>
          </a:p>
        </p:txBody>
      </p:sp>
      <p:pic>
        <p:nvPicPr>
          <p:cNvPr id="9220" name="Picture 4" descr="美团外卖“神抢手”直播项目同时在上海、成都上线-FoodTalks全球食品资讯">
            <a:extLst>
              <a:ext uri="{FF2B5EF4-FFF2-40B4-BE49-F238E27FC236}">
                <a16:creationId xmlns:a16="http://schemas.microsoft.com/office/drawing/2014/main" id="{295CBF2B-D56B-8D55-7C12-5C19EF63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324" y="2236304"/>
            <a:ext cx="2396562" cy="13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饿了么外卖LOGO设计图__LOGO设计_广告设计_设计图库_昵图网">
            <a:extLst>
              <a:ext uri="{FF2B5EF4-FFF2-40B4-BE49-F238E27FC236}">
                <a16:creationId xmlns:a16="http://schemas.microsoft.com/office/drawing/2014/main" id="{35F3C9F5-2EE6-B774-13B4-AA691CF69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8"/>
          <a:stretch/>
        </p:blipFill>
        <p:spPr bwMode="auto">
          <a:xfrm>
            <a:off x="8451575" y="3970716"/>
            <a:ext cx="1239077" cy="118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大众点评图标免费下载-图标m-eieifjjxf-新图网">
            <a:extLst>
              <a:ext uri="{FF2B5EF4-FFF2-40B4-BE49-F238E27FC236}">
                <a16:creationId xmlns:a16="http://schemas.microsoft.com/office/drawing/2014/main" id="{CF2D82D0-7074-EC51-8BD1-828CFEAD6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252" y="4512365"/>
            <a:ext cx="1988277" cy="198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5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4B42F-036F-0629-3F6F-A9DE0358F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ADF04AB-5348-46EE-3EB1-CBF073F40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74" y="353654"/>
            <a:ext cx="10515600" cy="5341468"/>
          </a:xfrm>
        </p:spPr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搜索技巧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r>
              <a:rPr lang="zh-CN" altLang="en-US" sz="1600" dirty="0"/>
              <a:t>关键词组合：「口味</a:t>
            </a:r>
            <a:r>
              <a:rPr lang="en-US" altLang="zh-CN" sz="1600" dirty="0"/>
              <a:t>+</a:t>
            </a:r>
            <a:r>
              <a:rPr lang="zh-CN" altLang="en-US" sz="1600" dirty="0"/>
              <a:t>价格」，「品牌</a:t>
            </a:r>
            <a:r>
              <a:rPr lang="en-US" altLang="zh-CN" sz="1600" dirty="0"/>
              <a:t>+</a:t>
            </a:r>
            <a:r>
              <a:rPr lang="zh-CN" altLang="en-US" sz="1600" dirty="0"/>
              <a:t>活动」等 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r>
              <a:rPr lang="zh-CN" altLang="en-US" sz="1600" dirty="0"/>
              <a:t>筛选条件：筛选距离，好评，价格区间，用餐场景等等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4D8564-92ED-9DBB-532C-06B5DFF29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0" b="18261"/>
          <a:stretch/>
        </p:blipFill>
        <p:spPr>
          <a:xfrm>
            <a:off x="8204901" y="594270"/>
            <a:ext cx="3117273" cy="48602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2935D2-2C7F-348B-72FF-17DAF4AD3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6" b="18694"/>
          <a:stretch/>
        </p:blipFill>
        <p:spPr>
          <a:xfrm>
            <a:off x="6049617" y="1644110"/>
            <a:ext cx="3117273" cy="48602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DB6D42-239C-C9DB-2278-5880562A6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0" b="33333"/>
          <a:stretch/>
        </p:blipFill>
        <p:spPr>
          <a:xfrm>
            <a:off x="3672658" y="2697658"/>
            <a:ext cx="3117273" cy="38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7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6E704-7E2A-6248-247B-AA1144AF1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083CC6A-8199-73A1-8597-8E4EB4BFC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68" y="340479"/>
            <a:ext cx="10515600" cy="534146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zh-CN" sz="1400" dirty="0"/>
          </a:p>
          <a:p>
            <a:pPr>
              <a:lnSpc>
                <a:spcPct val="120000"/>
              </a:lnSpc>
            </a:pPr>
            <a:r>
              <a:rPr lang="zh-CN" altLang="en-US" sz="1400" dirty="0"/>
              <a:t>餐饮类</a:t>
            </a:r>
            <a:r>
              <a:rPr lang="zh-CN" altLang="en-US" sz="1400" b="1" dirty="0"/>
              <a:t>重点关注</a:t>
            </a:r>
            <a:r>
              <a:rPr lang="zh-CN" altLang="en-US" sz="1400" dirty="0"/>
              <a:t>：卫生情况，口味评价，口碑评分等</a:t>
            </a:r>
            <a:endParaRPr lang="en-US" altLang="zh-CN" sz="1400" dirty="0"/>
          </a:p>
          <a:p>
            <a:pPr>
              <a:lnSpc>
                <a:spcPct val="120000"/>
              </a:lnSpc>
            </a:pPr>
            <a:r>
              <a:rPr lang="zh-CN" altLang="en-US" sz="1400" b="1" dirty="0"/>
              <a:t>卫生情况</a:t>
            </a:r>
            <a:endParaRPr lang="en-US" altLang="zh-CN" sz="1400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1. </a:t>
            </a:r>
            <a:r>
              <a:rPr lang="zh-CN" altLang="en-US" sz="1400" dirty="0"/>
              <a:t>查看证照信息（操作路径：商家页面 → 资质公示 → 食品经营许可证 ）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/>
              <a:t>     在商家页面进入「商家信息」或「资质」板块，重点查看公示的食品经营许可证。持有该证照的商家通常具备固定营业场所，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2. </a:t>
            </a:r>
            <a:r>
              <a:rPr lang="zh-CN" altLang="en-US" sz="1400" dirty="0"/>
              <a:t>查看卫生评级      </a:t>
            </a:r>
            <a:r>
              <a:rPr lang="en-US" altLang="zh-CN" sz="1400" dirty="0"/>
              <a:t>• </a:t>
            </a:r>
            <a:r>
              <a:rPr lang="zh-CN" altLang="en-US" sz="1400" dirty="0"/>
              <a:t>部分城市在美团平台标注商家卫生评级（如</a:t>
            </a:r>
            <a:r>
              <a:rPr lang="en-US" altLang="zh-CN" sz="1400" dirty="0"/>
              <a:t>A/B/C</a:t>
            </a:r>
            <a:r>
              <a:rPr lang="zh-CN" altLang="en-US" sz="1400" dirty="0"/>
              <a:t>级），优先选择</a:t>
            </a:r>
            <a:r>
              <a:rPr lang="en-US" altLang="zh-CN" sz="1400" dirty="0"/>
              <a:t>A</a:t>
            </a:r>
            <a:r>
              <a:rPr lang="zh-CN" altLang="en-US" sz="1400" dirty="0"/>
              <a:t>级或</a:t>
            </a:r>
            <a:r>
              <a:rPr lang="en-US" altLang="zh-CN" sz="1400" dirty="0"/>
              <a:t>B</a:t>
            </a:r>
            <a:r>
              <a:rPr lang="zh-CN" altLang="en-US" sz="1400" dirty="0"/>
              <a:t>级商家，此类商家卫生状况更可靠。 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3. </a:t>
            </a:r>
            <a:r>
              <a:rPr lang="zh-CN" altLang="en-US" sz="1400" dirty="0"/>
              <a:t>观察环境图片      </a:t>
            </a:r>
            <a:r>
              <a:rPr lang="en-US" altLang="zh-CN" sz="1400" dirty="0"/>
              <a:t>• </a:t>
            </a:r>
            <a:r>
              <a:rPr lang="zh-CN" altLang="en-US" sz="1400" dirty="0"/>
              <a:t>商家页面展示的店铺实景图可直观反映堂食环境。若图片包含桌椅、用餐区等元素，则说明支持堂食；若仅展示后厨或打包区，可能为纯外卖店铺。 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4. </a:t>
            </a:r>
            <a:r>
              <a:rPr lang="zh-CN" altLang="en-US" sz="1400" dirty="0"/>
              <a:t>分析用户差评      </a:t>
            </a:r>
            <a:r>
              <a:rPr lang="en-US" altLang="zh-CN" sz="1400" dirty="0"/>
              <a:t>• </a:t>
            </a:r>
            <a:r>
              <a:rPr lang="zh-CN" altLang="en-US" sz="1400" dirty="0"/>
              <a:t>重点筛选差评中的卫生相关关键词，如“吃出异物”“蟑螂”“油污”“食材不新鲜”等。若差评集中反映卫生问题，需谨慎选择。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 </a:t>
            </a:r>
            <a:r>
              <a:rPr lang="zh-CN" altLang="en-US" sz="1400" b="1" dirty="0"/>
              <a:t>口碑评分</a:t>
            </a:r>
            <a:endParaRPr lang="en-US" altLang="zh-CN" sz="1400" b="1" dirty="0"/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 dirty="0"/>
              <a:t>查看综合评分     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/>
              <a:t> 商家页面顶部显示星星数量评分，星星越多代表综合口碑越好。评分基于口味、环境、服务、配送等多维度计算。  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筛选用户评价标签（操作路径：评价区域 → 筛选 → 选择标签类型 ）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 dirty="0"/>
              <a:t>在评价区域，可通过筛选功能查看好评、差评或有图评价。美团还提供标签化分类，如“味道赞”“分量足”“服务好”等，快速定位高频评价点 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 dirty="0"/>
              <a:t>分析评价内容      </a:t>
            </a:r>
            <a:r>
              <a:rPr lang="en-US" altLang="zh-CN" sz="1400" dirty="0"/>
              <a:t>• </a:t>
            </a:r>
            <a:r>
              <a:rPr lang="zh-CN" altLang="en-US" sz="1400" dirty="0"/>
              <a:t>好评参考：关注用户对菜品口味、服务态度、环境舒适度的具体描述。      </a:t>
            </a:r>
            <a:r>
              <a:rPr lang="en-US" altLang="zh-CN" sz="1400" dirty="0"/>
              <a:t>• </a:t>
            </a:r>
            <a:r>
              <a:rPr lang="zh-CN" altLang="en-US" sz="1400" dirty="0"/>
              <a:t>差评警惕：若差评集中在菜品质量、卫生问题或服务态度，需结合其他信息综合判断。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9E70B4-A880-3574-DF41-579A35663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7" b="64713"/>
          <a:stretch/>
        </p:blipFill>
        <p:spPr>
          <a:xfrm>
            <a:off x="9156661" y="175274"/>
            <a:ext cx="2438878" cy="16219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BFA517-7CA8-9FE7-475C-69375B675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3" b="19885"/>
          <a:stretch/>
        </p:blipFill>
        <p:spPr>
          <a:xfrm>
            <a:off x="10674664" y="3682233"/>
            <a:ext cx="1209168" cy="199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1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AADF5-258D-280D-0B41-D13810C9E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BC44C2-406A-20BA-AB87-E1FE46B2E98B}"/>
              </a:ext>
            </a:extLst>
          </p:cNvPr>
          <p:cNvSpPr>
            <a:spLocks noGrp="1"/>
          </p:cNvSpPr>
          <p:nvPr/>
        </p:nvSpPr>
        <p:spPr>
          <a:xfrm>
            <a:off x="639418" y="341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Part 3</a:t>
            </a:r>
            <a:r>
              <a:rPr lang="zh-CN" altLang="en-US" dirty="0"/>
              <a:t>娱乐场所信息收集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92C9845-4A06-59FB-7041-08D8A44D24ED}"/>
              </a:ext>
            </a:extLst>
          </p:cNvPr>
          <p:cNvSpPr>
            <a:spLocks noGrp="1"/>
          </p:cNvSpPr>
          <p:nvPr/>
        </p:nvSpPr>
        <p:spPr>
          <a:xfrm>
            <a:off x="917713" y="1516532"/>
            <a:ext cx="10515600" cy="5341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搜索平台</a:t>
            </a:r>
            <a:endParaRPr lang="en-US" altLang="zh-CN" dirty="0"/>
          </a:p>
          <a:p>
            <a:r>
              <a:rPr lang="zh-CN" altLang="en-US" sz="1600" dirty="0"/>
              <a:t>娱乐类平台（查询演出、电影、展览信息）：猫眼、大麦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生活平台（查看</a:t>
            </a:r>
            <a:r>
              <a:rPr lang="en-US" altLang="zh-CN" sz="1600" dirty="0"/>
              <a:t>KTV</a:t>
            </a:r>
            <a:r>
              <a:rPr lang="zh-CN" altLang="en-US" sz="1600" dirty="0"/>
              <a:t>、台球馆、密室逃脱评分） ：美团、大众点评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校园社群（获取学长学姐推荐的“宝藏店铺”）：校园墙</a:t>
            </a:r>
            <a:r>
              <a:rPr lang="en-US" altLang="zh-CN" sz="1600" dirty="0"/>
              <a:t>/</a:t>
            </a:r>
            <a:r>
              <a:rPr lang="zh-CN" altLang="en-US" sz="1600" dirty="0"/>
              <a:t>朵朵校友圈</a:t>
            </a:r>
            <a:endParaRPr lang="en-US" altLang="zh-CN" sz="1600" dirty="0"/>
          </a:p>
        </p:txBody>
      </p:sp>
      <p:pic>
        <p:nvPicPr>
          <p:cNvPr id="7170" name="Picture 2" descr="猫眼电影资料简介-排行榜123网">
            <a:extLst>
              <a:ext uri="{FF2B5EF4-FFF2-40B4-BE49-F238E27FC236}">
                <a16:creationId xmlns:a16="http://schemas.microsoft.com/office/drawing/2014/main" id="{F5099106-CD23-3018-90E0-3289363E7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176" y="1003851"/>
            <a:ext cx="1710065" cy="17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大麦网标志logo图片-诗宸标志设计">
            <a:extLst>
              <a:ext uri="{FF2B5EF4-FFF2-40B4-BE49-F238E27FC236}">
                <a16:creationId xmlns:a16="http://schemas.microsoft.com/office/drawing/2014/main" id="{E3192F41-15A1-9DB3-75CC-F59B32672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53" y="2380155"/>
            <a:ext cx="3146534" cy="20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97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1742</Words>
  <Application>Microsoft Office PowerPoint</Application>
  <PresentationFormat>宽屏</PresentationFormat>
  <Paragraphs>158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生活类</vt:lpstr>
      <vt:lpstr>Part 1 旅游信息收集</vt:lpstr>
      <vt:lpstr>Part 1 旅游信息收集</vt:lpstr>
      <vt:lpstr>Part 1 旅游信息收集</vt:lpstr>
      <vt:lpstr>PowerPoint 演示文稿</vt:lpstr>
      <vt:lpstr>Part 2 餐饮信息收集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弘晰 王</dc:creator>
  <cp:lastModifiedBy>弘晰 王</cp:lastModifiedBy>
  <cp:revision>2</cp:revision>
  <dcterms:created xsi:type="dcterms:W3CDTF">2025-05-01T12:05:07Z</dcterms:created>
  <dcterms:modified xsi:type="dcterms:W3CDTF">2025-05-03T12:15:52Z</dcterms:modified>
</cp:coreProperties>
</file>